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77" r:id="rId4"/>
    <p:sldId id="258" r:id="rId5"/>
    <p:sldId id="257" r:id="rId6"/>
    <p:sldId id="278" r:id="rId7"/>
    <p:sldId id="279" r:id="rId8"/>
    <p:sldId id="280" r:id="rId9"/>
    <p:sldId id="260" r:id="rId10"/>
    <p:sldId id="266" r:id="rId11"/>
    <p:sldId id="261" r:id="rId12"/>
    <p:sldId id="263" r:id="rId13"/>
    <p:sldId id="264" r:id="rId14"/>
    <p:sldId id="271" r:id="rId15"/>
    <p:sldId id="281" r:id="rId16"/>
    <p:sldId id="282" r:id="rId17"/>
    <p:sldId id="268" r:id="rId18"/>
    <p:sldId id="270" r:id="rId19"/>
    <p:sldId id="269" r:id="rId20"/>
    <p:sldId id="262" r:id="rId21"/>
    <p:sldId id="265" r:id="rId22"/>
    <p:sldId id="267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50EA92-443D-4ABF-A960-C3D6249F6A3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7CA245-7EAB-46E7-BFE3-D7703C328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Sections Solutions and Question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Light Time</a:t>
            </a:r>
          </a:p>
          <a:p>
            <a:r>
              <a:rPr lang="en-US" dirty="0" smtClean="0"/>
              <a:t>3-2-1 Hold Up Your Boards!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a number and 8 less than 32.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32 – 8n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Nate has $37 in his bank account. He makes a withdrawal of $3 from his account for 5 days. Write an expression to represent this equation.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37 – (3 x 5)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seamstress </a:t>
            </a:r>
            <a:r>
              <a:rPr lang="en-US" dirty="0" smtClean="0"/>
              <a:t>charges </a:t>
            </a:r>
            <a:r>
              <a:rPr lang="en-US" dirty="0" smtClean="0"/>
              <a:t>an initial consultation fee of $20 and $25.25 for each hour he/she works on an article of clothing. This is modeled by the equation c= 20 + 25.25h. In the equation, what does the variable “c” stand for?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The total cost of the visit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Ned’s goal is to save $200. He has already saved $87. Ned will save $10 per week, W . Write an </a:t>
            </a:r>
            <a:r>
              <a:rPr lang="en-US" dirty="0" smtClean="0"/>
              <a:t>equation </a:t>
            </a:r>
            <a:r>
              <a:rPr lang="en-US" dirty="0" smtClean="0"/>
              <a:t>that shows this situation.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200 = 87 + 10W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Math Break!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43000" y="2181018"/>
            <a:ext cx="61984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6(2 + 9) – 12k  when k=6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4400" dirty="0"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400" dirty="0" smtClean="0">
                <a:latin typeface="Cambria" pitchFamily="18" charset="0"/>
                <a:cs typeface="Arial" pitchFamily="34" charset="0"/>
              </a:rPr>
              <a:t>-6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209800"/>
            <a:ext cx="321733" cy="1240971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52600" y="2362200"/>
            <a:ext cx="487825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x + 3 when x=24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5400" dirty="0" smtClean="0"/>
              <a:t>    5e – 3 </a:t>
            </a:r>
            <a:r>
              <a:rPr lang="en-US" sz="5400" dirty="0" smtClean="0"/>
              <a:t>Given</a:t>
            </a:r>
            <a:r>
              <a:rPr lang="es-MX" sz="5400" dirty="0" smtClean="0"/>
              <a:t> e= -2</a:t>
            </a:r>
          </a:p>
          <a:p>
            <a:pPr>
              <a:buNone/>
            </a:pPr>
            <a:endParaRPr lang="es-MX" sz="5400" dirty="0" smtClean="0"/>
          </a:p>
          <a:p>
            <a:pPr>
              <a:buNone/>
            </a:pPr>
            <a:r>
              <a:rPr lang="es-MX" sz="5400" dirty="0" smtClean="0"/>
              <a:t>          -13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your green folders and silently begin work on your Do-Now.</a:t>
            </a:r>
          </a:p>
          <a:p>
            <a:r>
              <a:rPr lang="en-US" dirty="0" smtClean="0"/>
              <a:t>We will have 5 minutes to work independently.</a:t>
            </a:r>
          </a:p>
          <a:p>
            <a:r>
              <a:rPr lang="en-US" dirty="0" smtClean="0"/>
              <a:t>When I tell you, you may work with your table teammates to share your mathematical process.</a:t>
            </a:r>
          </a:p>
          <a:p>
            <a:r>
              <a:rPr lang="en-US" dirty="0" smtClean="0"/>
              <a:t>Please grab one of the yellow slips!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3400" y="2247782"/>
            <a:ext cx="7338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2x + (36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6y)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  when y= 2 and  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mbria" pitchFamily="18" charset="0"/>
              <a:ea typeface="SimSun" pitchFamily="2" charset="-122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SimSun" pitchFamily="2" charset="-122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mbria" pitchFamily="18" charset="0"/>
              <a:ea typeface="SimSun" pitchFamily="2" charset="-122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SimSun" pitchFamily="2" charset="-122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latin typeface="Cambria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4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SimSun" pitchFamily="2" charset="-122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7696200" y="2133600"/>
          <a:ext cx="428208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133600"/>
                        <a:ext cx="428208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143000" y="2209800"/>
          <a:ext cx="448056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3" imgW="952087" imgH="241195" progId="Equation.3">
                  <p:embed/>
                </p:oleObj>
              </mc:Choice>
              <mc:Fallback>
                <p:oleObj name="Equation" r:id="rId3" imgW="952087" imgH="24119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448056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362200" y="342900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when x=4,  y=2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mbr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1" y="24384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/>
              <a:t>24x </a:t>
            </a:r>
            <a:r>
              <a:rPr lang="en-US" sz="4000" dirty="0">
                <a:sym typeface="Symbol"/>
              </a:rPr>
              <a:t></a:t>
            </a:r>
            <a:r>
              <a:rPr lang="es-MX" sz="4000" dirty="0"/>
              <a:t> 3y </a:t>
            </a:r>
            <a:r>
              <a:rPr lang="en-US" sz="4000" dirty="0">
                <a:sym typeface="Symbol"/>
              </a:rPr>
              <a:t></a:t>
            </a:r>
            <a:r>
              <a:rPr lang="es-MX" sz="4000" dirty="0"/>
              <a:t> </a:t>
            </a:r>
            <a:r>
              <a:rPr lang="es-MX" sz="4000" dirty="0" smtClean="0"/>
              <a:t>2x </a:t>
            </a:r>
            <a:r>
              <a:rPr lang="es-MX" sz="4000" dirty="0"/>
              <a:t>– 3w</a:t>
            </a:r>
            <a:r>
              <a:rPr lang="es-MX" sz="4000" baseline="30000" dirty="0"/>
              <a:t>2</a:t>
            </a:r>
            <a:r>
              <a:rPr lang="es-MX" sz="4000" dirty="0"/>
              <a:t>  </a:t>
            </a:r>
            <a:endParaRPr lang="es-MX" sz="4000" dirty="0" smtClean="0"/>
          </a:p>
          <a:p>
            <a:endParaRPr lang="es-MX" sz="4000" dirty="0"/>
          </a:p>
          <a:p>
            <a:r>
              <a:rPr lang="es-MX" sz="4000" dirty="0" err="1" smtClean="0"/>
              <a:t>When</a:t>
            </a:r>
            <a:r>
              <a:rPr lang="es-MX" sz="4000" dirty="0" smtClean="0"/>
              <a:t> </a:t>
            </a:r>
            <a:r>
              <a:rPr lang="es-MX" sz="4000" dirty="0"/>
              <a:t>w=2, x</a:t>
            </a:r>
            <a:r>
              <a:rPr lang="es-MX" sz="4000" dirty="0" smtClean="0"/>
              <a:t>= -1</a:t>
            </a:r>
            <a:r>
              <a:rPr lang="es-MX" sz="4000" dirty="0"/>
              <a:t>,  </a:t>
            </a:r>
            <a:r>
              <a:rPr lang="es-MX" sz="4000" dirty="0" smtClean="0"/>
              <a:t>y=2</a:t>
            </a:r>
          </a:p>
          <a:p>
            <a:endParaRPr lang="es-MX" sz="4000" dirty="0"/>
          </a:p>
          <a:p>
            <a:pPr algn="ctr"/>
            <a:r>
              <a:rPr lang="es-MX" sz="4000" dirty="0" smtClean="0"/>
              <a:t>-4</a:t>
            </a:r>
            <a:endParaRPr lang="es-MX" sz="4000" dirty="0"/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substitute gives us the solution…</a:t>
            </a:r>
            <a:endParaRPr lang="en-US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62000" y="2433935"/>
            <a:ext cx="59923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6 + 8x    Solution:30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substitute gives us the solution…</a:t>
            </a:r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5800" y="2556301"/>
            <a:ext cx="65281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3y</a:t>
            </a:r>
            <a:r>
              <a:rPr kumimoji="0" lang="en-US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2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when 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Solution:192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substitute gives us the solution…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295400" y="2819400"/>
          <a:ext cx="235007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3" imgW="558800" imgH="419100" progId="Equation.3">
                  <p:embed/>
                </p:oleObj>
              </mc:Choice>
              <mc:Fallback>
                <p:oleObj name="Equation" r:id="rId3" imgW="558800" imgH="4191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2350077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4903858"/>
            <a:ext cx="50626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AGaramond"/>
                <a:ea typeface="SimSun" pitchFamily="2" charset="-122"/>
                <a:cs typeface="Times New Roman" pitchFamily="18" charset="0"/>
              </a:rPr>
              <a:t>Solution:3.2 or 3 1/5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substitute gives us the solution…</a:t>
            </a:r>
            <a:endParaRPr lang="en-US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" y="325823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2[5(11 – 3x)] – 4x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2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when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Solution: -16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Unit 4 Test</a:t>
            </a:r>
          </a:p>
          <a:p>
            <a:r>
              <a:rPr lang="en-US" dirty="0" smtClean="0"/>
              <a:t>Discovery Education Probe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-3 – (-8)</a:t>
            </a:r>
          </a:p>
          <a:p>
            <a:r>
              <a:rPr lang="en-US" dirty="0" smtClean="0"/>
              <a:t>9 – (-2)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enter your Unit 4 Quiz: Substitution into the Assignment section of your tracker.</a:t>
            </a:r>
          </a:p>
          <a:p>
            <a:r>
              <a:rPr lang="en-US" dirty="0" smtClean="0"/>
              <a:t>Calculate your percent out of 30 points.</a:t>
            </a:r>
          </a:p>
          <a:p>
            <a:r>
              <a:rPr lang="en-US" dirty="0" smtClean="0"/>
              <a:t>If you scored an 85% or above please raise your hand for a sticker!!</a:t>
            </a:r>
          </a:p>
          <a:p>
            <a:r>
              <a:rPr lang="en-US" dirty="0" smtClean="0"/>
              <a:t>Return the folders to the class bin with the </a:t>
            </a:r>
            <a:r>
              <a:rPr lang="en-US" i="1" dirty="0" smtClean="0"/>
              <a:t>names facing the same direction </a:t>
            </a:r>
            <a:r>
              <a:rPr lang="en-US" dirty="0" smtClean="0"/>
              <a:t>when you are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Us Grow!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81%</a:t>
            </a:r>
            <a:r>
              <a:rPr lang="en-US" dirty="0" smtClean="0">
                <a:sym typeface="Wingdings" pitchFamily="2" charset="2"/>
              </a:rPr>
              <a:t> 85% Class Average!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Us Grow!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nd</a:t>
            </a:r>
            <a:r>
              <a:rPr lang="en-US" dirty="0" smtClean="0">
                <a:sym typeface="Wingdings" pitchFamily="2" charset="2"/>
              </a:rPr>
              <a:t> 94%  95% Class Average!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Us Grow!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82%  85% Class Average!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Us Grow!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6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77%  80% Class Average!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light time</a:t>
            </a:r>
          </a:p>
          <a:p>
            <a:r>
              <a:rPr lang="en-US" dirty="0" smtClean="0"/>
              <a:t>Begin by discussing your mathematical process with your table teammates.</a:t>
            </a:r>
          </a:p>
          <a:p>
            <a:r>
              <a:rPr lang="en-US" dirty="0" smtClean="0"/>
              <a:t>Remember accountable talk:</a:t>
            </a:r>
          </a:p>
          <a:p>
            <a:r>
              <a:rPr lang="en-US" dirty="0" smtClean="0"/>
              <a:t>“I agree…” “I disagree…” “I think this because…”</a:t>
            </a:r>
          </a:p>
          <a:p>
            <a:r>
              <a:rPr lang="en-US" dirty="0" smtClean="0"/>
              <a:t>I will circulate and check answers.</a:t>
            </a: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1733</TotalTime>
  <Words>512</Words>
  <Application>Microsoft Office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Urban</vt:lpstr>
      <vt:lpstr>Equation</vt:lpstr>
      <vt:lpstr>PowerPoint Presentation</vt:lpstr>
      <vt:lpstr>Do- Now</vt:lpstr>
      <vt:lpstr>Exit Ticket Review</vt:lpstr>
      <vt:lpstr>Goal Folders</vt:lpstr>
      <vt:lpstr>Watch Us Grow!</vt:lpstr>
      <vt:lpstr>Watch Us Grow!</vt:lpstr>
      <vt:lpstr>Watch Us Grow!</vt:lpstr>
      <vt:lpstr>Watch Us Grow!</vt:lpstr>
      <vt:lpstr>Study Guide Review</vt:lpstr>
      <vt:lpstr>Sections Solutions and Question Time</vt:lpstr>
      <vt:lpstr>White Boards</vt:lpstr>
      <vt:lpstr>Write an Expression</vt:lpstr>
      <vt:lpstr>Write an Expression</vt:lpstr>
      <vt:lpstr>Write an Expression</vt:lpstr>
      <vt:lpstr>Write an Expression</vt:lpstr>
      <vt:lpstr>Mental Math Break!</vt:lpstr>
      <vt:lpstr>Evaluate</vt:lpstr>
      <vt:lpstr>Evaluate</vt:lpstr>
      <vt:lpstr>Evaluate</vt:lpstr>
      <vt:lpstr>Evaluate</vt:lpstr>
      <vt:lpstr>Evaluate</vt:lpstr>
      <vt:lpstr>Evaluate</vt:lpstr>
      <vt:lpstr>What substitute gives us the solution…</vt:lpstr>
      <vt:lpstr>What substitute gives us the solution…</vt:lpstr>
      <vt:lpstr>What substitute gives us the solution…</vt:lpstr>
      <vt:lpstr>What substitute gives us the solution…</vt:lpstr>
      <vt:lpstr>Assignments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Risley, Sarah C</cp:lastModifiedBy>
  <cp:revision>32</cp:revision>
  <dcterms:created xsi:type="dcterms:W3CDTF">2013-11-11T02:25:15Z</dcterms:created>
  <dcterms:modified xsi:type="dcterms:W3CDTF">2013-11-12T21:01:23Z</dcterms:modified>
</cp:coreProperties>
</file>